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450" r:id="rId4"/>
    <p:sldId id="379" r:id="rId5"/>
    <p:sldId id="456" r:id="rId6"/>
    <p:sldId id="390" r:id="rId7"/>
    <p:sldId id="455" r:id="rId8"/>
    <p:sldId id="457" r:id="rId9"/>
    <p:sldId id="438" r:id="rId10"/>
    <p:sldId id="448" r:id="rId11"/>
    <p:sldId id="451" r:id="rId12"/>
    <p:sldId id="416" r:id="rId13"/>
    <p:sldId id="424" r:id="rId14"/>
    <p:sldId id="458" r:id="rId15"/>
    <p:sldId id="435" r:id="rId16"/>
    <p:sldId id="411" r:id="rId17"/>
    <p:sldId id="459" r:id="rId18"/>
    <p:sldId id="453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ia" initials="SMF" lastIdx="1" clrIdx="0"/>
  <p:cmAuthor id="1" name="SMFullerton" initials="SM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48F"/>
    <a:srgbClr val="3EAECC"/>
    <a:srgbClr val="009999"/>
    <a:srgbClr val="2E90BB"/>
    <a:srgbClr val="AF4F58"/>
    <a:srgbClr val="1B6FA6"/>
    <a:srgbClr val="28AAC9"/>
    <a:srgbClr val="1E7E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74" y="-102"/>
      </p:cViewPr>
      <p:guideLst>
        <p:guide orient="horz" pos="9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34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09" y="0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09" y="8829675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fld id="{5C53DA18-A0B0-4B12-AE3D-4D17A85A0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02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09" y="0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010" y="4414838"/>
            <a:ext cx="5487981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09" y="8829675"/>
            <a:ext cx="297100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fld id="{51B2DE79-E590-49FE-A54E-770F68F0F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7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90A2D-265B-434B-84B7-7AF00EB4037E}" type="slidenum">
              <a:rPr lang="en-US"/>
              <a:pPr/>
              <a:t>1</a:t>
            </a:fld>
            <a:endParaRPr lang="en-US"/>
          </a:p>
        </p:txBody>
      </p:sp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A7486-F99B-49F2-A4D0-BA056A821417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DB638-0101-4BFF-8E06-C7123A2F9B38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A7486-F99B-49F2-A4D0-BA056A821417}" type="slidenum">
              <a:rPr lang="en-US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0F32C-618A-4FBF-B448-4CB2543EB6C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4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 eaLnBrk="1" hangingPunct="1"/>
            <a:fld id="{4B195013-2F99-4454-9FE3-B64771CC60A6}" type="slidenum">
              <a:rPr lang="en-US" sz="1200">
                <a:latin typeface="Arial" charset="0"/>
              </a:rPr>
              <a:pPr algn="r" eaLnBrk="1" hangingPunct="1"/>
              <a:t>3</a:t>
            </a:fld>
            <a:endParaRPr lang="en-US" sz="1200" dirty="0"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44" tIns="46222" rIns="92444" bIns="4622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AA28-A1EE-4BEA-8E48-8D2459D3CF59}" type="slidenum">
              <a:rPr lang="en-US"/>
              <a:pPr/>
              <a:t>4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416426"/>
            <a:ext cx="5486400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0942A-0445-403C-938F-29FE72547D2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444" tIns="46222" rIns="92444" bIns="46222"/>
          <a:lstStyle/>
          <a:p>
            <a:pPr eaLnBrk="1" hangingPunct="1"/>
            <a:endParaRPr lang="en-US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4614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 eaLnBrk="1" hangingPunct="1"/>
            <a:fld id="{024A0DFC-C08C-46BB-9870-8C11AF8CD027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CF6E-10D0-4977-8AF3-4E2892673488}" type="slidenum">
              <a:rPr lang="en-US"/>
              <a:pPr/>
              <a:t>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A85DA98-CC9C-5A4B-A746-4B676831FDBA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DE79-E590-49FE-A54E-770F68F0FF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8C9D-C942-4354-A07C-A491F0751E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2209800"/>
            <a:ext cx="2870200" cy="201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98800" y="2209800"/>
            <a:ext cx="2870200" cy="201613"/>
          </a:xfrm>
          <a:prstGeom prst="rect">
            <a:avLst/>
          </a:prstGeom>
          <a:solidFill>
            <a:srgbClr val="0534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969000" y="2209800"/>
            <a:ext cx="2870200" cy="201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371475" y="5549900"/>
            <a:ext cx="838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Center for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Genomics &amp; Healthcare Equality</a:t>
            </a:r>
          </a:p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http://depts.washington.edu/cghe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/</a:t>
            </a:r>
          </a:p>
          <a:p>
            <a:pPr algn="ctr"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NHGRI P50HG3374</a:t>
            </a:r>
          </a:p>
          <a:p>
            <a:pPr algn="ctr">
              <a:defRPr/>
            </a:pPr>
            <a:endParaRPr lang="en-US" dirty="0">
              <a:solidFill>
                <a:srgbClr val="6F6FDB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685800" y="685800"/>
            <a:ext cx="7772400" cy="1295400"/>
          </a:xfrm>
          <a:noFill/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371600" y="26670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Affiliation (Department, IPHG)</a:t>
            </a:r>
            <a:endParaRPr lang="en-US" dirty="0"/>
          </a:p>
        </p:txBody>
      </p:sp>
      <p:pic>
        <p:nvPicPr>
          <p:cNvPr id="9" name="Picture 4" descr="C:\Users\dana\AppData\Local\Temp\TC_logo1_blue-purple-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122" y="4926634"/>
            <a:ext cx="609566" cy="59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E213-E9EA-4886-AC0B-CE01F2969D80}" type="datetime1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2DC6D8C-4161-444C-8F8E-C5AEFD4DB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021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066800"/>
            <a:ext cx="8077200" cy="0"/>
          </a:xfrm>
          <a:prstGeom prst="line">
            <a:avLst/>
          </a:prstGeom>
          <a:noFill/>
          <a:ln w="19050">
            <a:solidFill>
              <a:srgbClr val="0369B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53491"/>
              </a:solidFill>
              <a:latin typeface="Times New Roman" pitchFamily="18" charset="0"/>
            </a:endParaRPr>
          </a:p>
        </p:txBody>
      </p:sp>
      <p:pic>
        <p:nvPicPr>
          <p:cNvPr id="10" name="Picture 4" descr="C:\Users\dana\AppData\Local\Temp\TC_logo1_blue-purple-3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2929" y="6036990"/>
            <a:ext cx="609566" cy="5999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369BD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369BD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369BD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369B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C648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C648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C648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C648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10000"/>
        <a:buFont typeface="Wingdings" pitchFamily="2" charset="2"/>
        <a:buChar char="§"/>
        <a:defRPr sz="28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10000"/>
        <a:buFont typeface="Wingdings" pitchFamily="2" charset="2"/>
        <a:buChar char="§"/>
        <a:defRPr sz="2600">
          <a:solidFill>
            <a:schemeClr val="accent4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Wingdings" pitchFamily="2" charset="2"/>
        <a:buChar char="§"/>
        <a:defRPr sz="2400">
          <a:solidFill>
            <a:schemeClr val="accent4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rgbClr val="28AAC9"/>
          </a:solidFill>
          <a:latin typeface="Verdan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28AAC9"/>
          </a:solidFill>
          <a:latin typeface="Verdan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28AAC9"/>
          </a:solidFill>
          <a:latin typeface="Verdan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28AAC9"/>
          </a:solidFill>
          <a:latin typeface="Verdan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28AAC9"/>
          </a:solidFill>
          <a:latin typeface="Verdan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rgbClr val="28AAC9"/>
          </a:solidFill>
          <a:latin typeface="Verdan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833" y="600740"/>
            <a:ext cx="8335925" cy="1295400"/>
          </a:xfrm>
        </p:spPr>
        <p:txBody>
          <a:bodyPr/>
          <a:lstStyle/>
          <a:p>
            <a:r>
              <a:rPr lang="en-US" sz="3600" dirty="0" smtClean="0"/>
              <a:t>Protective versus Participatory: </a:t>
            </a:r>
            <a:br>
              <a:rPr lang="en-US" sz="3600" dirty="0" smtClean="0"/>
            </a:br>
            <a:r>
              <a:rPr lang="en-US" sz="2800" dirty="0" smtClean="0"/>
              <a:t>Why We Need a Different Way to Do Research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3844" y="3211886"/>
            <a:ext cx="6400800" cy="13922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Stephanie Malia </a:t>
            </a:r>
            <a:r>
              <a:rPr lang="en-US" dirty="0" smtClean="0">
                <a:solidFill>
                  <a:schemeClr val="tx1"/>
                </a:solidFill>
              </a:rPr>
              <a:t>Fullerton, </a:t>
            </a:r>
            <a:r>
              <a:rPr lang="en-US" i="1" dirty="0" err="1" smtClean="0">
                <a:solidFill>
                  <a:schemeClr val="tx1"/>
                </a:solidFill>
              </a:rPr>
              <a:t>DPhil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Bioethics &amp; </a:t>
            </a:r>
            <a:r>
              <a:rPr lang="en-US" sz="2800" dirty="0" smtClean="0">
                <a:solidFill>
                  <a:schemeClr val="tx1"/>
                </a:solidFill>
              </a:rPr>
              <a:t>Humanities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465" y="345153"/>
            <a:ext cx="8229600" cy="560387"/>
          </a:xfrm>
        </p:spPr>
        <p:txBody>
          <a:bodyPr/>
          <a:lstStyle/>
          <a:p>
            <a:r>
              <a:rPr lang="en-US" dirty="0" err="1" smtClean="0"/>
              <a:t>dbGaP</a:t>
            </a:r>
            <a:r>
              <a:rPr lang="en-US" dirty="0" smtClean="0"/>
              <a:t> Data Access Requests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4803" y="4876262"/>
            <a:ext cx="263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Walker et al. (2011) </a:t>
            </a:r>
            <a:r>
              <a:rPr lang="en-US" i="1" dirty="0" err="1" smtClean="0"/>
              <a:t>Sci</a:t>
            </a:r>
            <a:r>
              <a:rPr lang="en-US" i="1" dirty="0" smtClean="0"/>
              <a:t> </a:t>
            </a:r>
            <a:r>
              <a:rPr lang="en-US" i="1" dirty="0" err="1" smtClean="0"/>
              <a:t>Transl</a:t>
            </a:r>
            <a:r>
              <a:rPr lang="en-US" i="1" dirty="0" smtClean="0"/>
              <a:t> Med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1085"/>
          <a:stretch>
            <a:fillRect/>
          </a:stretch>
        </p:blipFill>
        <p:spPr bwMode="auto">
          <a:xfrm>
            <a:off x="4767032" y="2235391"/>
            <a:ext cx="4246090" cy="227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44" y="1288485"/>
            <a:ext cx="42576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8991"/>
            <a:ext cx="8229600" cy="560387"/>
          </a:xfrm>
        </p:spPr>
        <p:txBody>
          <a:bodyPr/>
          <a:lstStyle/>
          <a:p>
            <a:r>
              <a:rPr lang="en-US" dirty="0" smtClean="0"/>
              <a:t>Adult Changes in Thought Study</a:t>
            </a:r>
            <a:br>
              <a:rPr lang="en-US" dirty="0" smtClean="0"/>
            </a:br>
            <a:r>
              <a:rPr lang="en-US" sz="2800" dirty="0" smtClean="0"/>
              <a:t> Re-Consent for </a:t>
            </a:r>
            <a:r>
              <a:rPr lang="en-US" sz="2800" dirty="0" err="1" smtClean="0"/>
              <a:t>dbGaP</a:t>
            </a:r>
            <a:r>
              <a:rPr lang="en-US" sz="2800" dirty="0" smtClean="0"/>
              <a:t>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95" y="1410585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Health IRB required re-consent for </a:t>
            </a:r>
            <a:r>
              <a:rPr lang="en-US" dirty="0" err="1" smtClean="0">
                <a:solidFill>
                  <a:schemeClr val="tx1"/>
                </a:solidFill>
              </a:rPr>
              <a:t>dbGaP</a:t>
            </a:r>
            <a:r>
              <a:rPr lang="en-US" dirty="0" smtClean="0">
                <a:solidFill>
                  <a:schemeClr val="tx1"/>
                </a:solidFill>
              </a:rPr>
              <a:t> submission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By mail (n=1340) or in person study visit (n=353)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86% of cognitively intact participants contacted by mail agreed to have their de-identified data sent to </a:t>
            </a:r>
            <a:r>
              <a:rPr lang="en-US" b="1" dirty="0" err="1" smtClean="0">
                <a:solidFill>
                  <a:schemeClr val="tx1"/>
                </a:solidFill>
              </a:rPr>
              <a:t>dbGaP</a:t>
            </a:r>
            <a:r>
              <a:rPr lang="en-US" b="1" dirty="0" smtClean="0">
                <a:solidFill>
                  <a:schemeClr val="tx1"/>
                </a:solidFill>
              </a:rPr>
              <a:t>; 90% of in-person consents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823"/>
            <a:ext cx="8229600" cy="560387"/>
          </a:xfrm>
        </p:spPr>
        <p:txBody>
          <a:bodyPr/>
          <a:lstStyle/>
          <a:p>
            <a:r>
              <a:rPr lang="en-US" dirty="0" smtClean="0"/>
              <a:t>Attitudes of the Re-consented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349325"/>
            <a:ext cx="8229600" cy="45307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Re-consent study invited first 400 mail consenters to participate in telephone interview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91% (n = 365) completed the interview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Was It Important We Asked?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90% of participants said it was important that they were asked permission for data sharing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69% rated it “very important”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21% “somewhat important”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96323" y="6164353"/>
            <a:ext cx="361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Ludman et al (2010) </a:t>
            </a:r>
            <a:r>
              <a:rPr lang="en-US" i="1" dirty="0" smtClean="0"/>
              <a:t>JERHRE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as Stakeholders?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01803" y="6249222"/>
            <a:ext cx="3709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a typeface="Verdana" pitchFamily="34" charset="0"/>
                <a:cs typeface="Verdana" pitchFamily="34" charset="0"/>
              </a:rPr>
              <a:t>Trinidad, et al. (2011) </a:t>
            </a:r>
            <a:r>
              <a:rPr lang="en-US" i="1" dirty="0" smtClean="0">
                <a:ea typeface="Verdana" pitchFamily="34" charset="0"/>
                <a:cs typeface="Verdana" pitchFamily="34" charset="0"/>
              </a:rPr>
              <a:t>Science</a:t>
            </a:r>
            <a:endParaRPr lang="en-US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520918" y="1434457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1C648F"/>
              </a:buClr>
              <a:buSzPct val="110000"/>
              <a:buChar char="•"/>
              <a:defRPr sz="2800">
                <a:solidFill>
                  <a:srgbClr val="1E7E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1E7EA7"/>
              </a:buClr>
              <a:buSzPct val="110000"/>
              <a:buChar char="•"/>
              <a:defRPr sz="2600">
                <a:solidFill>
                  <a:srgbClr val="2E90BB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E90BB"/>
              </a:buClr>
              <a:buChar char="•"/>
              <a:defRPr sz="2400">
                <a:solidFill>
                  <a:srgbClr val="28AAC9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rgbClr val="28AAC9"/>
                </a:solidFill>
                <a:latin typeface="Verdana" pitchFamily="34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28AAC9"/>
                </a:solidFill>
                <a:latin typeface="Verdana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28AAC9"/>
                </a:solidFill>
                <a:latin typeface="Verdana" pitchFamily="34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28AAC9"/>
                </a:solidFill>
                <a:latin typeface="Verdana" pitchFamily="34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28AAC9"/>
                </a:solidFill>
                <a:latin typeface="Verdana" pitchFamily="34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rgbClr val="28AAC9"/>
                </a:solidFill>
                <a:latin typeface="Verdana" pitchFamily="34" charset="0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Innovations to enhance respectful engagement: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Methods to keep participants informed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Ways to provide access to information about how samples are being used, on individual or study-wide basis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Transparent, accountable oversight processes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Opportunities for participants to provide input on stewardship of their data</a:t>
            </a:r>
          </a:p>
          <a:p>
            <a:pPr lvl="1"/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If re-contact infeasible, methods to communicate with the public about responsible, realistic study procedures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067"/>
            <a:ext cx="8229600" cy="560387"/>
          </a:xfrm>
        </p:spPr>
        <p:txBody>
          <a:bodyPr/>
          <a:lstStyle/>
          <a:p>
            <a:r>
              <a:rPr lang="en-US" dirty="0" smtClean="0"/>
              <a:t>Patient-Centric Research Initiatives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343" y="1318600"/>
            <a:ext cx="5681201" cy="46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91301" y="6151564"/>
            <a:ext cx="4162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a typeface="Verdana" pitchFamily="34" charset="0"/>
                <a:cs typeface="Verdana" pitchFamily="34" charset="0"/>
              </a:rPr>
              <a:t>Kaye, et al. (2012) </a:t>
            </a:r>
            <a:r>
              <a:rPr lang="en-US" i="1" dirty="0" smtClean="0">
                <a:ea typeface="Verdana" pitchFamily="34" charset="0"/>
                <a:cs typeface="Verdana" pitchFamily="34" charset="0"/>
              </a:rPr>
              <a:t>Nat Rev Genet</a:t>
            </a:r>
            <a:endParaRPr lang="en-US" i="1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797"/>
            <a:ext cx="8229600" cy="56038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08634" y="1495390"/>
            <a:ext cx="8043862" cy="47609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major challenge is making “visible” research participants, whose DNA and health information are </a:t>
            </a:r>
            <a:r>
              <a:rPr lang="en-US" b="1" dirty="0" smtClean="0">
                <a:solidFill>
                  <a:schemeClr val="tx1"/>
                </a:solidFill>
              </a:rPr>
              <a:t>essential</a:t>
            </a:r>
            <a:r>
              <a:rPr lang="en-US" dirty="0" smtClean="0">
                <a:solidFill>
                  <a:schemeClr val="tx1"/>
                </a:solidFill>
              </a:rPr>
              <a:t> for meaningful progress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Data suggest research participants DO care about how their data are used and wish to be kept informed (</a:t>
            </a:r>
            <a:r>
              <a:rPr lang="en-US" i="1" dirty="0" smtClean="0">
                <a:solidFill>
                  <a:schemeClr val="tx1"/>
                </a:solidFill>
              </a:rPr>
              <a:t>NB different from control</a:t>
            </a:r>
            <a:r>
              <a:rPr lang="en-US" dirty="0" smtClean="0">
                <a:solidFill>
                  <a:schemeClr val="tx1"/>
                </a:solidFill>
              </a:rPr>
              <a:t>); more data are needed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Sustained investment in respectful engagement promises to reap long-term research benefits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Thanks To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321682"/>
            <a:ext cx="8324849" cy="45611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 Electronic Medical Records &amp; Genomics Network </a:t>
            </a:r>
            <a:r>
              <a:rPr lang="en-US" sz="2000" dirty="0" smtClean="0">
                <a:solidFill>
                  <a:schemeClr val="tx1"/>
                </a:solidFill>
              </a:rPr>
              <a:t>(NHGRI)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Julie Bares, Gail Jarvik, Eric Larson</a:t>
            </a:r>
            <a:r>
              <a:rPr lang="en-US" sz="2000" dirty="0" smtClean="0">
                <a:solidFill>
                  <a:srgbClr val="002060"/>
                </a:solidFill>
              </a:rPr>
              <a:t>, Evette Ludman, Sue Trinidad 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Melissa Basford (Vanderbilt), Ellen Wright Clayton (Vanderbilt),       Lynn Dressler (UNC), Barbara Koenig (Mayo), Cathy McCarty (Marshfield), Amy McGuire (Baylor), Erin Ramos (NHGRI), Maureen Smith (Northwestern), Carol </a:t>
            </a:r>
            <a:r>
              <a:rPr lang="en-US" sz="2000" dirty="0" err="1" smtClean="0">
                <a:solidFill>
                  <a:schemeClr val="tx1"/>
                </a:solidFill>
              </a:rPr>
              <a:t>Somkin</a:t>
            </a:r>
            <a:r>
              <a:rPr lang="en-US" sz="2000" dirty="0" smtClean="0">
                <a:solidFill>
                  <a:schemeClr val="tx1"/>
                </a:solidFill>
              </a:rPr>
              <a:t> (KP), Wendy Wolf (CH Boston)</a:t>
            </a:r>
            <a:endParaRPr lang="en-US" sz="1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 Center for Genomics &amp; Healthcare Equality </a:t>
            </a:r>
            <a:r>
              <a:rPr lang="en-US" sz="2000" dirty="0" smtClean="0">
                <a:solidFill>
                  <a:schemeClr val="tx1"/>
                </a:solidFill>
              </a:rPr>
              <a:t>(NHGRI)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Wylie Burke, Dana Gold, Rose James, Amy Lemke, Helene Starks,    Holly Tabor, Lorelei Walker, Kate McGlone West, Ben Wilfond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 Institute for Translational Health Sciences </a:t>
            </a:r>
            <a:r>
              <a:rPr lang="en-US" sz="2200" dirty="0" smtClean="0">
                <a:solidFill>
                  <a:schemeClr val="tx1"/>
                </a:solidFill>
              </a:rPr>
              <a:t>(NCRR)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Nick Anderson, Kelly Edwards, </a:t>
            </a:r>
            <a:r>
              <a:rPr lang="en-US" sz="2000" dirty="0" smtClean="0">
                <a:solidFill>
                  <a:schemeClr val="tx1"/>
                </a:solidFill>
              </a:rPr>
              <a:t>Greg </a:t>
            </a:r>
            <a:r>
              <a:rPr lang="en-US" sz="2000" dirty="0" err="1" smtClean="0">
                <a:solidFill>
                  <a:schemeClr val="tx1"/>
                </a:solidFill>
              </a:rPr>
              <a:t>Guzauskas</a:t>
            </a:r>
            <a:r>
              <a:rPr lang="en-US" sz="2000" dirty="0" smtClean="0">
                <a:solidFill>
                  <a:schemeClr val="tx1"/>
                </a:solidFill>
              </a:rPr>
              <a:t>, Dena Freeman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defRPr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4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" y="345153"/>
            <a:ext cx="8229600" cy="560387"/>
          </a:xfrm>
        </p:spPr>
        <p:txBody>
          <a:bodyPr/>
          <a:lstStyle/>
          <a:p>
            <a:r>
              <a:rPr lang="en-US" dirty="0" smtClean="0"/>
              <a:t>With Whom </a:t>
            </a:r>
            <a:r>
              <a:rPr lang="en-US" dirty="0" err="1" smtClean="0"/>
              <a:t>dbGaP</a:t>
            </a:r>
            <a:r>
              <a:rPr lang="en-US" dirty="0" smtClean="0"/>
              <a:t> Data Are Shared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212" y="1414190"/>
            <a:ext cx="5974760" cy="441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59859" y="6169137"/>
            <a:ext cx="509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Walker et al. (2011) </a:t>
            </a:r>
            <a:r>
              <a:rPr lang="en-US" i="1" dirty="0" err="1" smtClean="0"/>
              <a:t>Sci</a:t>
            </a:r>
            <a:r>
              <a:rPr lang="en-US" i="1" dirty="0" smtClean="0"/>
              <a:t> </a:t>
            </a:r>
            <a:r>
              <a:rPr lang="en-US" i="1" dirty="0" err="1" smtClean="0"/>
              <a:t>Transl</a:t>
            </a:r>
            <a:r>
              <a:rPr lang="en-US" i="1" dirty="0" smtClean="0"/>
              <a:t> 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797"/>
            <a:ext cx="8229600" cy="56038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78698" y="1495390"/>
            <a:ext cx="8050952" cy="47609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Current research practices in human genomics emphasize upfront assurances and risk mitigation over on-going engagement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Some data suggest that research participants may prefer more active involvement in the research process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Facilitating respectful, on-going, engagement in the research process will be important moving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285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Wide Data Sharing a Scientific Good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730" y="1494840"/>
            <a:ext cx="82296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“The full value of GWAS to the public can be realized only if the genotype and phenotype datasets are </a:t>
            </a:r>
            <a:r>
              <a:rPr lang="en-US" b="1" dirty="0" smtClean="0">
                <a:solidFill>
                  <a:schemeClr val="tx1"/>
                </a:solidFill>
              </a:rPr>
              <a:t>made available as rapidly as possible to a wide range of scientific investigators</a:t>
            </a:r>
            <a:r>
              <a:rPr lang="en-US" dirty="0" smtClean="0">
                <a:solidFill>
                  <a:schemeClr val="tx1"/>
                </a:solidFill>
              </a:rPr>
              <a:t>”…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92652" y="6222705"/>
            <a:ext cx="6488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http://grants.nih.gov/grants/guide/notice-files/not-od-06-094.html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384" y="3482385"/>
            <a:ext cx="6566549" cy="21447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ldnetworks.com/images/Analyst_Computer.jpg"/>
          <p:cNvPicPr>
            <a:picLocks noChangeAspect="1" noChangeArrowheads="1"/>
          </p:cNvPicPr>
          <p:nvPr/>
        </p:nvPicPr>
        <p:blipFill>
          <a:blip r:embed="rId3" cstate="print"/>
          <a:srcRect l="2264" t="3392" r="2264" b="3392"/>
          <a:stretch>
            <a:fillRect/>
          </a:stretch>
        </p:blipFill>
        <p:spPr bwMode="auto">
          <a:xfrm>
            <a:off x="684717" y="2122050"/>
            <a:ext cx="4266120" cy="2780145"/>
          </a:xfrm>
          <a:prstGeom prst="rect">
            <a:avLst/>
          </a:prstGeom>
          <a:noFill/>
        </p:spPr>
      </p:pic>
      <p:pic>
        <p:nvPicPr>
          <p:cNvPr id="53250" name="Picture 2" descr="http://www.dxsdiagnostics.com/Site/Images/GAS/GAS-dna-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7049" y="1420747"/>
            <a:ext cx="3081120" cy="474563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728" y="356325"/>
            <a:ext cx="8229600" cy="560387"/>
          </a:xfrm>
        </p:spPr>
        <p:txBody>
          <a:bodyPr/>
          <a:lstStyle/>
          <a:p>
            <a:r>
              <a:rPr lang="en-US" sz="3200" dirty="0" smtClean="0"/>
              <a:t>Participants are “Absent” in Our 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OHRP Guidance (2004, 2008)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Coded Private Information and Specimens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3834" y="1736318"/>
            <a:ext cx="8229600" cy="3886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“Under certain limited conditions, research involving </a:t>
            </a:r>
            <a:r>
              <a:rPr lang="en-US" b="1" dirty="0" smtClean="0">
                <a:solidFill>
                  <a:schemeClr val="tx1"/>
                </a:solidFill>
              </a:rPr>
              <a:t>only</a:t>
            </a:r>
            <a:r>
              <a:rPr lang="en-US" dirty="0" smtClean="0">
                <a:solidFill>
                  <a:schemeClr val="tx1"/>
                </a:solidFill>
              </a:rPr>
              <a:t> coded private information or specimens is not human subjects research.”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45 CFR 46.102 Definitions: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(f) </a:t>
            </a:r>
            <a:r>
              <a:rPr lang="en-US" sz="2400" i="1" dirty="0" smtClean="0">
                <a:solidFill>
                  <a:schemeClr val="tx1"/>
                </a:solidFill>
              </a:rPr>
              <a:t>Human subject</a:t>
            </a:r>
            <a:r>
              <a:rPr lang="en-US" sz="2400" dirty="0" smtClean="0">
                <a:solidFill>
                  <a:schemeClr val="tx1"/>
                </a:solidFill>
              </a:rPr>
              <a:t> means a </a:t>
            </a:r>
            <a:r>
              <a:rPr lang="en-US" sz="2400" u="sng" dirty="0" smtClean="0">
                <a:solidFill>
                  <a:schemeClr val="tx1"/>
                </a:solidFill>
              </a:rPr>
              <a:t>living individual</a:t>
            </a:r>
            <a:r>
              <a:rPr lang="en-US" sz="2400" dirty="0" smtClean="0">
                <a:solidFill>
                  <a:schemeClr val="tx1"/>
                </a:solidFill>
              </a:rPr>
              <a:t> about whom an investigator conducting research obtains: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(1) Data through intervention or </a:t>
            </a:r>
            <a:r>
              <a:rPr lang="en-US" sz="2000" u="sng" dirty="0" smtClean="0">
                <a:solidFill>
                  <a:schemeClr val="tx1"/>
                </a:solidFill>
              </a:rPr>
              <a:t>interaction</a:t>
            </a:r>
            <a:r>
              <a:rPr lang="en-US" sz="2000" dirty="0" smtClean="0">
                <a:solidFill>
                  <a:schemeClr val="tx1"/>
                </a:solidFill>
              </a:rPr>
              <a:t> with the individual, or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(2) </a:t>
            </a:r>
            <a:r>
              <a:rPr lang="en-US" sz="2000" u="sng" dirty="0" smtClean="0">
                <a:solidFill>
                  <a:schemeClr val="tx1"/>
                </a:solidFill>
              </a:rPr>
              <a:t>Identifiable</a:t>
            </a:r>
            <a:r>
              <a:rPr lang="en-US" sz="2000" dirty="0" smtClean="0">
                <a:solidFill>
                  <a:schemeClr val="tx1"/>
                </a:solidFill>
              </a:rPr>
              <a:t> private information.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50108" y="6102219"/>
            <a:ext cx="664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http://www.hhs.gov/ohrp/humansubjects/guidance/cdebiol04.pdf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060" y="495529"/>
            <a:ext cx="8229600" cy="560387"/>
          </a:xfrm>
        </p:spPr>
        <p:txBody>
          <a:bodyPr/>
          <a:lstStyle/>
          <a:p>
            <a:r>
              <a:rPr lang="en-US" sz="3200" dirty="0"/>
              <a:t>Human Subjects Protections</a:t>
            </a:r>
            <a:br>
              <a:rPr lang="en-US" sz="3200" dirty="0"/>
            </a:br>
            <a:r>
              <a:rPr lang="en-US" sz="2400" dirty="0"/>
              <a:t>Belmont Report, 1979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566058" y="1543494"/>
            <a:ext cx="8229600" cy="39646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Respect for Persons</a:t>
            </a:r>
            <a:r>
              <a:rPr lang="en-US" dirty="0">
                <a:solidFill>
                  <a:schemeClr val="tx1"/>
                </a:solidFill>
              </a:rPr>
              <a:t>: protecting the autonomy of all people and treating them with courtesy and respect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Beneficence</a:t>
            </a:r>
            <a:r>
              <a:rPr lang="en-US" dirty="0">
                <a:solidFill>
                  <a:schemeClr val="tx1"/>
                </a:solidFill>
              </a:rPr>
              <a:t>: maximizing good outcomes for humanity and research subject, while minimizing or avoiding risks or harm;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Justice</a:t>
            </a:r>
            <a:r>
              <a:rPr lang="en-US" dirty="0">
                <a:solidFill>
                  <a:schemeClr val="tx1"/>
                </a:solidFill>
              </a:rPr>
              <a:t>: ensuring reasonable, non-exploitative, and well-considered procedures are administered fairly (the fair distribution of costs and benefits).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9519" y="6131693"/>
            <a:ext cx="466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http://ohsr.od.nih.gov/guidelines/belmont.html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69577"/>
            <a:ext cx="8229600" cy="560387"/>
          </a:xfrm>
        </p:spPr>
        <p:txBody>
          <a:bodyPr/>
          <a:lstStyle/>
          <a:p>
            <a:r>
              <a:rPr lang="en-US" sz="3200" dirty="0" smtClean="0"/>
              <a:t>And Attendant Consequences….</a:t>
            </a:r>
            <a:endParaRPr lang="en-US" sz="3200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8555" r="-88555"/>
          <a:stretch>
            <a:fillRect/>
          </a:stretch>
        </p:blipFill>
        <p:spPr>
          <a:xfrm>
            <a:off x="3083442" y="1325525"/>
            <a:ext cx="82296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336724"/>
            <a:ext cx="4191000" cy="21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087" y="1432278"/>
            <a:ext cx="4378514" cy="255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2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89" y="859279"/>
            <a:ext cx="7162800" cy="53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54245" y="629705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Emanuel &amp; </a:t>
            </a:r>
            <a:r>
              <a:rPr lang="en-US" dirty="0" err="1" smtClean="0">
                <a:latin typeface="+mn-lt"/>
              </a:rPr>
              <a:t>Menikoff</a:t>
            </a:r>
            <a:r>
              <a:rPr lang="en-US" dirty="0" smtClean="0">
                <a:latin typeface="+mn-lt"/>
              </a:rPr>
              <a:t> (2011) </a:t>
            </a:r>
            <a:r>
              <a:rPr lang="en-US" i="1" dirty="0" smtClean="0">
                <a:latin typeface="+mn-lt"/>
              </a:rPr>
              <a:t>NEJM</a:t>
            </a:r>
            <a:endParaRPr lang="en-US" i="1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67" y="4236868"/>
            <a:ext cx="8884612" cy="1295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3775"/>
            <a:ext cx="8229600" cy="560387"/>
          </a:xfrm>
        </p:spPr>
        <p:txBody>
          <a:bodyPr/>
          <a:lstStyle/>
          <a:p>
            <a:r>
              <a:rPr lang="en-US" sz="3200" dirty="0" smtClean="0"/>
              <a:t>Proposed Changes to the Common Rule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447"/>
          <a:stretch>
            <a:fillRect/>
          </a:stretch>
        </p:blipFill>
        <p:spPr bwMode="auto">
          <a:xfrm>
            <a:off x="1200151" y="1608264"/>
            <a:ext cx="6594444" cy="45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05748" y="6340605"/>
            <a:ext cx="365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McGuire et al. (2011) </a:t>
            </a:r>
            <a:r>
              <a:rPr lang="en-US" sz="1600" i="1" dirty="0" err="1" smtClean="0"/>
              <a:t>Genom</a:t>
            </a:r>
            <a:r>
              <a:rPr lang="en-US" sz="1600" i="1" dirty="0" smtClean="0"/>
              <a:t> Res</a:t>
            </a:r>
            <a:endParaRPr lang="en-US" sz="1600" i="1" dirty="0"/>
          </a:p>
        </p:txBody>
      </p:sp>
      <p:sp>
        <p:nvSpPr>
          <p:cNvPr id="7" name="Oval 6"/>
          <p:cNvSpPr/>
          <p:nvPr/>
        </p:nvSpPr>
        <p:spPr>
          <a:xfrm>
            <a:off x="776057" y="2818849"/>
            <a:ext cx="2266950" cy="1390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747" t="21597" r="20247" b="61191"/>
          <a:stretch>
            <a:fillRect/>
          </a:stretch>
        </p:blipFill>
        <p:spPr bwMode="auto">
          <a:xfrm>
            <a:off x="651783" y="166337"/>
            <a:ext cx="7879661" cy="1388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Level">
  <a:themeElements>
    <a:clrScheme name="CGHE Pallette">
      <a:dk1>
        <a:srgbClr val="002060"/>
      </a:dk1>
      <a:lt1>
        <a:srgbClr val="99CCFF"/>
      </a:lt1>
      <a:dk2>
        <a:srgbClr val="0070C0"/>
      </a:dk2>
      <a:lt2>
        <a:srgbClr val="00B0F0"/>
      </a:lt2>
      <a:accent1>
        <a:srgbClr val="3333CC"/>
      </a:accent1>
      <a:accent2>
        <a:srgbClr val="0099CC"/>
      </a:accent2>
      <a:accent3>
        <a:srgbClr val="FFFFFF"/>
      </a:accent3>
      <a:accent4>
        <a:srgbClr val="000000"/>
      </a:accent4>
      <a:accent5>
        <a:srgbClr val="0099FF"/>
      </a:accent5>
      <a:accent6>
        <a:srgbClr val="009999"/>
      </a:accent6>
      <a:hlink>
        <a:srgbClr val="FFFFFF"/>
      </a:hlink>
      <a:folHlink>
        <a:srgbClr val="FFFFB7"/>
      </a:folHlink>
    </a:clrScheme>
    <a:fontScheme name="Level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7629</TotalTime>
  <Words>699</Words>
  <Application>Microsoft Office PowerPoint</Application>
  <PresentationFormat>On-screen Show (4:3)</PresentationFormat>
  <Paragraphs>91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1_Level</vt:lpstr>
      <vt:lpstr>Protective versus Participatory:  Why We Need a Different Way to Do Research</vt:lpstr>
      <vt:lpstr>Overview</vt:lpstr>
      <vt:lpstr>Wide Data Sharing a Scientific Good</vt:lpstr>
      <vt:lpstr>Participants are “Absent” in Our Work</vt:lpstr>
      <vt:lpstr>OHRP Guidance (2004, 2008) Coded Private Information and Specimens</vt:lpstr>
      <vt:lpstr>Human Subjects Protections Belmont Report, 1979</vt:lpstr>
      <vt:lpstr>And Attendant Consequences….</vt:lpstr>
      <vt:lpstr>Proposed Changes to the Common Rule</vt:lpstr>
      <vt:lpstr>Slide 9</vt:lpstr>
      <vt:lpstr>dbGaP Data Access Requests</vt:lpstr>
      <vt:lpstr>Adult Changes in Thought Study  Re-Consent for dbGaP Deposition</vt:lpstr>
      <vt:lpstr>Attitudes of the Re-consented</vt:lpstr>
      <vt:lpstr>Participants as Stakeholders?</vt:lpstr>
      <vt:lpstr>Patient-Centric Research Initiatives</vt:lpstr>
      <vt:lpstr>Summary</vt:lpstr>
      <vt:lpstr>Thanks To</vt:lpstr>
      <vt:lpstr>Slide 17</vt:lpstr>
      <vt:lpstr>With Whom dbGaP Data Are Shared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Malia Fullerton</dc:creator>
  <cp:lastModifiedBy>Emily Smith Beitiks</cp:lastModifiedBy>
  <cp:revision>344</cp:revision>
  <dcterms:created xsi:type="dcterms:W3CDTF">2009-06-01T02:35:35Z</dcterms:created>
  <dcterms:modified xsi:type="dcterms:W3CDTF">2012-08-08T16:17:11Z</dcterms:modified>
</cp:coreProperties>
</file>